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TT Interphases" panose="02000503020000020004" pitchFamily="2" charset="0"/>
      <p:regular r:id="rId22"/>
    </p:embeddedFont>
    <p:embeddedFont>
      <p:font typeface="TT Interphases Bold" panose="02000803060000020004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11" autoAdjust="0"/>
  </p:normalViewPr>
  <p:slideViewPr>
    <p:cSldViewPr>
      <p:cViewPr varScale="1">
        <p:scale>
          <a:sx n="51" d="100"/>
          <a:sy n="51" d="100"/>
        </p:scale>
        <p:origin x="264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040490" y="3524274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8"/>
                </a:lnTo>
                <a:lnTo>
                  <a:pt x="8944999" y="9233548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732810" y="2369686"/>
            <a:ext cx="3526490" cy="671831"/>
            <a:chOff x="0" y="0"/>
            <a:chExt cx="21332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3222" cy="406400"/>
            </a:xfrm>
            <a:custGeom>
              <a:avLst/>
              <a:gdLst/>
              <a:ahLst/>
              <a:cxnLst/>
              <a:rect l="l" t="t" r="r" b="b"/>
              <a:pathLst>
                <a:path w="2133222" h="406400">
                  <a:moveTo>
                    <a:pt x="1930022" y="0"/>
                  </a:moveTo>
                  <a:cubicBezTo>
                    <a:pt x="2042246" y="0"/>
                    <a:pt x="2133222" y="90976"/>
                    <a:pt x="2133222" y="203200"/>
                  </a:cubicBezTo>
                  <a:cubicBezTo>
                    <a:pt x="2133222" y="315424"/>
                    <a:pt x="2042246" y="406400"/>
                    <a:pt x="19300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C83AB7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C83AB7">
                      <a:alpha val="100000"/>
                    </a:srgbClr>
                  </a:gs>
                  <a:gs pos="100000">
                    <a:srgbClr val="C83AB7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3322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-2506577" y="-1155030"/>
            <a:ext cx="9889846" cy="9741498"/>
          </a:xfrm>
          <a:custGeom>
            <a:avLst/>
            <a:gdLst/>
            <a:ahLst/>
            <a:cxnLst/>
            <a:rect l="l" t="t" r="r" b="b"/>
            <a:pathLst>
              <a:path w="9889846" h="9741498">
                <a:moveTo>
                  <a:pt x="9889847" y="0"/>
                </a:moveTo>
                <a:lnTo>
                  <a:pt x="0" y="0"/>
                </a:lnTo>
                <a:lnTo>
                  <a:pt x="0" y="9741499"/>
                </a:lnTo>
                <a:lnTo>
                  <a:pt x="9889847" y="9741499"/>
                </a:lnTo>
                <a:lnTo>
                  <a:pt x="98898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08809" y="4074115"/>
            <a:ext cx="12494776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Neural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8809" y="6181741"/>
            <a:ext cx="12494776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Networks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3584" y="2533183"/>
            <a:ext cx="31849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Jayden Cruz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90986"/>
            <a:ext cx="4531132" cy="4531132"/>
          </a:xfrm>
          <a:custGeom>
            <a:avLst/>
            <a:gdLst/>
            <a:ahLst/>
            <a:cxnLst/>
            <a:rect l="l" t="t" r="r" b="b"/>
            <a:pathLst>
              <a:path w="4531132" h="4531132">
                <a:moveTo>
                  <a:pt x="0" y="0"/>
                </a:moveTo>
                <a:lnTo>
                  <a:pt x="4531132" y="0"/>
                </a:lnTo>
                <a:lnTo>
                  <a:pt x="4531132" y="4531132"/>
                </a:lnTo>
                <a:lnTo>
                  <a:pt x="0" y="453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00986" y="2964731"/>
            <a:ext cx="6018894" cy="4557387"/>
          </a:xfrm>
          <a:custGeom>
            <a:avLst/>
            <a:gdLst/>
            <a:ahLst/>
            <a:cxnLst/>
            <a:rect l="l" t="t" r="r" b="b"/>
            <a:pathLst>
              <a:path w="6018894" h="4557387">
                <a:moveTo>
                  <a:pt x="0" y="0"/>
                </a:moveTo>
                <a:lnTo>
                  <a:pt x="6018893" y="0"/>
                </a:lnTo>
                <a:lnTo>
                  <a:pt x="6018893" y="4557387"/>
                </a:lnTo>
                <a:lnTo>
                  <a:pt x="0" y="4557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89734" y="2990986"/>
            <a:ext cx="6998266" cy="4534900"/>
          </a:xfrm>
          <a:custGeom>
            <a:avLst/>
            <a:gdLst/>
            <a:ahLst/>
            <a:cxnLst/>
            <a:rect l="l" t="t" r="r" b="b"/>
            <a:pathLst>
              <a:path w="6998266" h="4534900">
                <a:moveTo>
                  <a:pt x="0" y="0"/>
                </a:moveTo>
                <a:lnTo>
                  <a:pt x="6998266" y="0"/>
                </a:lnTo>
                <a:lnTo>
                  <a:pt x="6998266" y="4534900"/>
                </a:lnTo>
                <a:lnTo>
                  <a:pt x="0" y="4534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54" r="-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76372" y="508000"/>
            <a:ext cx="11535256" cy="127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Activation Functions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6003" y="2052674"/>
            <a:ext cx="121912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ReLU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2275" y="2285281"/>
            <a:ext cx="183631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Sigmoid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54189" y="2285281"/>
            <a:ext cx="18693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Softmax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798" y="7449686"/>
            <a:ext cx="302753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f(x)= max(0,x)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58254" y="7584153"/>
            <a:ext cx="33043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f(x) = 1/ 1+ e^-x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89734" y="7584153"/>
            <a:ext cx="6998266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elements of the output vector are in range [0, 1] and sum to 1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56952" y="1979679"/>
            <a:ext cx="7780129" cy="5407039"/>
          </a:xfrm>
          <a:custGeom>
            <a:avLst/>
            <a:gdLst/>
            <a:ahLst/>
            <a:cxnLst/>
            <a:rect l="l" t="t" r="r" b="b"/>
            <a:pathLst>
              <a:path w="7780129" h="5407039">
                <a:moveTo>
                  <a:pt x="0" y="0"/>
                </a:moveTo>
                <a:lnTo>
                  <a:pt x="7780129" y="0"/>
                </a:lnTo>
                <a:lnTo>
                  <a:pt x="7780129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76372" y="508000"/>
            <a:ext cx="11535256" cy="127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Neuron Example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5986" y="2109737"/>
            <a:ext cx="915776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Consider a single neuron with:</a:t>
            </a:r>
          </a:p>
          <a:p>
            <a:pPr marL="863599" lvl="1" indent="-431800" algn="ctr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Weights: [0.2,0.5]</a:t>
            </a:r>
          </a:p>
          <a:p>
            <a:pPr marL="863599" lvl="1" indent="-431800" algn="ctr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Bias: b=0.1</a:t>
            </a:r>
          </a:p>
          <a:p>
            <a:pPr marL="863599" lvl="1" indent="-431800" algn="ctr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Activation Function: ReLU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Assume the input vector is: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x=[1,2]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129" y="195617"/>
            <a:ext cx="17367871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How Networks Learn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93157" y="3003550"/>
            <a:ext cx="11101685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Start with random weights</a:t>
            </a:r>
          </a:p>
          <a:p>
            <a:pPr marL="863599" lvl="1" indent="-431800" algn="ctr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Make predictions (forward pass)</a:t>
            </a:r>
          </a:p>
          <a:p>
            <a:pPr marL="863599" lvl="1" indent="-431800" algn="ctr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Measure error (loss)</a:t>
            </a:r>
          </a:p>
          <a:p>
            <a:pPr marL="863599" lvl="1" indent="-431800" algn="ctr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Adjust weights (backpropagation)</a:t>
            </a:r>
          </a:p>
          <a:p>
            <a:pPr marL="863599" lvl="1" indent="-431800" algn="ctr">
              <a:lnSpc>
                <a:spcPts val="5599"/>
              </a:lnSpc>
              <a:buAutoNum type="arabicPeriod"/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Repeat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NN learn by minimizing error through optimization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129" y="195617"/>
            <a:ext cx="17367871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Epochs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05175" y="3003550"/>
            <a:ext cx="12277651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One Epoch = One full pass through the training dataset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for each batch: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forward propagation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compute loss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backpropagation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update weights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950" y="276225"/>
            <a:ext cx="1432010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00"/>
              </a:lnSpc>
            </a:pPr>
            <a:r>
              <a:rPr lang="en-US" sz="1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Train/Validation/Test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82728" y="3003550"/>
            <a:ext cx="10065395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Training Set - used to learn weights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Validation Set - used to tune model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Test Set - used to evaluate final performance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Ex Split: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70 - 15 - 15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475" y="342900"/>
            <a:ext cx="16795049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NN to Deep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4088" y="3863383"/>
            <a:ext cx="16997437" cy="421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 hidden layer → simple network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many hidden layers → deep learning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more layers → learn complex patterns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647" y="708239"/>
            <a:ext cx="8890560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ChatGPT</a:t>
            </a:r>
          </a:p>
        </p:txBody>
      </p:sp>
      <p:sp>
        <p:nvSpPr>
          <p:cNvPr id="3" name="Freeform 3"/>
          <p:cNvSpPr/>
          <p:nvPr/>
        </p:nvSpPr>
        <p:spPr>
          <a:xfrm rot="2462067" flipH="1">
            <a:off x="9626270" y="-4195146"/>
            <a:ext cx="10121202" cy="10447692"/>
          </a:xfrm>
          <a:custGeom>
            <a:avLst/>
            <a:gdLst/>
            <a:ahLst/>
            <a:cxnLst/>
            <a:rect l="l" t="t" r="r" b="b"/>
            <a:pathLst>
              <a:path w="10121202" h="10447692">
                <a:moveTo>
                  <a:pt x="10121202" y="0"/>
                </a:moveTo>
                <a:lnTo>
                  <a:pt x="0" y="0"/>
                </a:lnTo>
                <a:lnTo>
                  <a:pt x="0" y="10447692"/>
                </a:lnTo>
                <a:lnTo>
                  <a:pt x="10121202" y="10447692"/>
                </a:lnTo>
                <a:lnTo>
                  <a:pt x="1012120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81647" y="4091774"/>
            <a:ext cx="9554968" cy="5697150"/>
          </a:xfrm>
          <a:custGeom>
            <a:avLst/>
            <a:gdLst/>
            <a:ahLst/>
            <a:cxnLst/>
            <a:rect l="l" t="t" r="r" b="b"/>
            <a:pathLst>
              <a:path w="9554968" h="5697150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27072" y="4091774"/>
            <a:ext cx="6960928" cy="6195226"/>
          </a:xfrm>
          <a:custGeom>
            <a:avLst/>
            <a:gdLst/>
            <a:ahLst/>
            <a:cxnLst/>
            <a:rect l="l" t="t" r="r" b="b"/>
            <a:pathLst>
              <a:path w="6960928" h="6195226">
                <a:moveTo>
                  <a:pt x="0" y="0"/>
                </a:moveTo>
                <a:lnTo>
                  <a:pt x="6960928" y="0"/>
                </a:lnTo>
                <a:lnTo>
                  <a:pt x="6960928" y="6195226"/>
                </a:lnTo>
                <a:lnTo>
                  <a:pt x="0" y="619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647" y="708239"/>
            <a:ext cx="11590487" cy="347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Self-Driving Cars</a:t>
            </a:r>
          </a:p>
        </p:txBody>
      </p:sp>
      <p:sp>
        <p:nvSpPr>
          <p:cNvPr id="3" name="Freeform 3"/>
          <p:cNvSpPr/>
          <p:nvPr/>
        </p:nvSpPr>
        <p:spPr>
          <a:xfrm rot="2462067" flipH="1">
            <a:off x="9626270" y="-4195146"/>
            <a:ext cx="10121202" cy="10447692"/>
          </a:xfrm>
          <a:custGeom>
            <a:avLst/>
            <a:gdLst/>
            <a:ahLst/>
            <a:cxnLst/>
            <a:rect l="l" t="t" r="r" b="b"/>
            <a:pathLst>
              <a:path w="10121202" h="10447692">
                <a:moveTo>
                  <a:pt x="10121202" y="0"/>
                </a:moveTo>
                <a:lnTo>
                  <a:pt x="0" y="0"/>
                </a:lnTo>
                <a:lnTo>
                  <a:pt x="0" y="10447692"/>
                </a:lnTo>
                <a:lnTo>
                  <a:pt x="10121202" y="10447692"/>
                </a:lnTo>
                <a:lnTo>
                  <a:pt x="1012120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029271" y="199279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0" y="0"/>
                </a:moveTo>
                <a:lnTo>
                  <a:pt x="7315200" y="0"/>
                </a:lnTo>
                <a:lnTo>
                  <a:pt x="73152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93317" y="4181690"/>
            <a:ext cx="3973745" cy="5117702"/>
          </a:xfrm>
          <a:custGeom>
            <a:avLst/>
            <a:gdLst/>
            <a:ahLst/>
            <a:cxnLst/>
            <a:rect l="l" t="t" r="r" b="b"/>
            <a:pathLst>
              <a:path w="3973745" h="5117702">
                <a:moveTo>
                  <a:pt x="0" y="0"/>
                </a:moveTo>
                <a:lnTo>
                  <a:pt x="3973745" y="0"/>
                </a:lnTo>
                <a:lnTo>
                  <a:pt x="3973745" y="5117702"/>
                </a:lnTo>
                <a:lnTo>
                  <a:pt x="0" y="5117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22126" y="-201191"/>
            <a:ext cx="3474929" cy="2459781"/>
          </a:xfrm>
          <a:custGeom>
            <a:avLst/>
            <a:gdLst/>
            <a:ahLst/>
            <a:cxnLst/>
            <a:rect l="l" t="t" r="r" b="b"/>
            <a:pathLst>
              <a:path w="3474929" h="2459781">
                <a:moveTo>
                  <a:pt x="0" y="0"/>
                </a:moveTo>
                <a:lnTo>
                  <a:pt x="3474929" y="0"/>
                </a:lnTo>
                <a:lnTo>
                  <a:pt x="3474929" y="2459782"/>
                </a:lnTo>
                <a:lnTo>
                  <a:pt x="0" y="245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97055" y="-345021"/>
            <a:ext cx="4147416" cy="1928738"/>
          </a:xfrm>
          <a:custGeom>
            <a:avLst/>
            <a:gdLst/>
            <a:ahLst/>
            <a:cxnLst/>
            <a:rect l="l" t="t" r="r" b="b"/>
            <a:pathLst>
              <a:path w="4147416" h="1928738">
                <a:moveTo>
                  <a:pt x="0" y="0"/>
                </a:moveTo>
                <a:lnTo>
                  <a:pt x="4147416" y="0"/>
                </a:lnTo>
                <a:lnTo>
                  <a:pt x="4147416" y="1928738"/>
                </a:lnTo>
                <a:lnTo>
                  <a:pt x="0" y="19287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70875" y="3821597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647" y="708239"/>
            <a:ext cx="11590487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Other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10198" y="2857500"/>
            <a:ext cx="10467603" cy="614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Fraud detection</a:t>
            </a:r>
          </a:p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Medical diagnosis</a:t>
            </a:r>
          </a:p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Facial recognition</a:t>
            </a:r>
          </a:p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Recommendation systems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Voice assistants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6428" y="6851650"/>
            <a:ext cx="9575143" cy="3889902"/>
          </a:xfrm>
          <a:custGeom>
            <a:avLst/>
            <a:gdLst/>
            <a:ahLst/>
            <a:cxnLst/>
            <a:rect l="l" t="t" r="r" b="b"/>
            <a:pathLst>
              <a:path w="9575143" h="3889902">
                <a:moveTo>
                  <a:pt x="0" y="0"/>
                </a:moveTo>
                <a:lnTo>
                  <a:pt x="9575144" y="0"/>
                </a:lnTo>
                <a:lnTo>
                  <a:pt x="9575144" y="3889902"/>
                </a:lnTo>
                <a:lnTo>
                  <a:pt x="0" y="388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1647" y="641564"/>
            <a:ext cx="1742097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00"/>
              </a:lnSpc>
            </a:pPr>
            <a:r>
              <a:rPr lang="en-US" sz="1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Strengths and Limitations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1647" y="3330575"/>
            <a:ext cx="7908727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Pros: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High Accuracy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Learn Complex Patterns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Work with images text audio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28349" y="3330575"/>
            <a:ext cx="7616651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Cons: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Require lots of data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Computationally expensive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Often a black box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716755" y="2216113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8"/>
                </a:lnTo>
                <a:lnTo>
                  <a:pt x="8944999" y="9233548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18058" y="2606416"/>
            <a:ext cx="6651884" cy="6651884"/>
          </a:xfrm>
          <a:custGeom>
            <a:avLst/>
            <a:gdLst/>
            <a:ahLst/>
            <a:cxnLst/>
            <a:rect l="l" t="t" r="r" b="b"/>
            <a:pathLst>
              <a:path w="6651884" h="6651884">
                <a:moveTo>
                  <a:pt x="0" y="0"/>
                </a:moveTo>
                <a:lnTo>
                  <a:pt x="6651884" y="0"/>
                </a:lnTo>
                <a:lnTo>
                  <a:pt x="6651884" y="6651884"/>
                </a:lnTo>
                <a:lnTo>
                  <a:pt x="0" y="665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1647" y="641564"/>
            <a:ext cx="17806353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00"/>
              </a:lnSpc>
            </a:pPr>
            <a:r>
              <a:rPr lang="en-US" sz="1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AI vs ML vs Deep 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889655" y="4848971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7"/>
                </a:lnTo>
                <a:lnTo>
                  <a:pt x="8944999" y="9233547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2506577" y="-3259053"/>
            <a:ext cx="9889846" cy="9741498"/>
          </a:xfrm>
          <a:custGeom>
            <a:avLst/>
            <a:gdLst/>
            <a:ahLst/>
            <a:cxnLst/>
            <a:rect l="l" t="t" r="r" b="b"/>
            <a:pathLst>
              <a:path w="9889846" h="9741498">
                <a:moveTo>
                  <a:pt x="9889847" y="0"/>
                </a:moveTo>
                <a:lnTo>
                  <a:pt x="0" y="0"/>
                </a:lnTo>
                <a:lnTo>
                  <a:pt x="0" y="9741498"/>
                </a:lnTo>
                <a:lnTo>
                  <a:pt x="9889847" y="9741498"/>
                </a:lnTo>
                <a:lnTo>
                  <a:pt x="98898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96612" y="3438525"/>
            <a:ext cx="12494776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716755" y="2216113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8"/>
                </a:lnTo>
                <a:lnTo>
                  <a:pt x="8944999" y="9233548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5143500"/>
            <a:ext cx="6797391" cy="3789545"/>
          </a:xfrm>
          <a:custGeom>
            <a:avLst/>
            <a:gdLst/>
            <a:ahLst/>
            <a:cxnLst/>
            <a:rect l="l" t="t" r="r" b="b"/>
            <a:pathLst>
              <a:path w="6797391" h="3789545">
                <a:moveTo>
                  <a:pt x="0" y="0"/>
                </a:moveTo>
                <a:lnTo>
                  <a:pt x="6797391" y="0"/>
                </a:lnTo>
                <a:lnTo>
                  <a:pt x="6797391" y="3789545"/>
                </a:lnTo>
                <a:lnTo>
                  <a:pt x="0" y="3789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1647" y="641564"/>
            <a:ext cx="17806353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400"/>
              </a:lnSpc>
            </a:pPr>
            <a:r>
              <a:rPr lang="en-US" sz="1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Why NN?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08448" y="2089364"/>
            <a:ext cx="10579552" cy="706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Traditional Programming: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 write explicit rules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NN: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Learn rules from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98760" flipH="1" flipV="1">
            <a:off x="1949822" y="5915555"/>
            <a:ext cx="7931277" cy="8229600"/>
          </a:xfrm>
          <a:custGeom>
            <a:avLst/>
            <a:gdLst/>
            <a:ahLst/>
            <a:cxnLst/>
            <a:rect l="l" t="t" r="r" b="b"/>
            <a:pathLst>
              <a:path w="7931277" h="8229600">
                <a:moveTo>
                  <a:pt x="7931277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931277" y="0"/>
                </a:lnTo>
                <a:lnTo>
                  <a:pt x="7931277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15460" y="4412885"/>
            <a:ext cx="11301259" cy="4845415"/>
          </a:xfrm>
          <a:custGeom>
            <a:avLst/>
            <a:gdLst/>
            <a:ahLst/>
            <a:cxnLst/>
            <a:rect l="l" t="t" r="r" b="b"/>
            <a:pathLst>
              <a:path w="11301259" h="4845415">
                <a:moveTo>
                  <a:pt x="0" y="0"/>
                </a:moveTo>
                <a:lnTo>
                  <a:pt x="11301259" y="0"/>
                </a:lnTo>
                <a:lnTo>
                  <a:pt x="11301259" y="4845415"/>
                </a:lnTo>
                <a:lnTo>
                  <a:pt x="0" y="4845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20723" y="775603"/>
            <a:ext cx="13116235" cy="347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Biological Inspiration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42900"/>
            <a:ext cx="4531266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3811582" y="-3840365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7"/>
                </a:lnTo>
                <a:lnTo>
                  <a:pt x="8944999" y="9233547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56581" y="4166830"/>
            <a:ext cx="4242892" cy="5091470"/>
          </a:xfrm>
          <a:custGeom>
            <a:avLst/>
            <a:gdLst/>
            <a:ahLst/>
            <a:cxnLst/>
            <a:rect l="l" t="t" r="r" b="b"/>
            <a:pathLst>
              <a:path w="4242892" h="5091470">
                <a:moveTo>
                  <a:pt x="0" y="0"/>
                </a:moveTo>
                <a:lnTo>
                  <a:pt x="4242891" y="0"/>
                </a:lnTo>
                <a:lnTo>
                  <a:pt x="4242891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7152" y="5345557"/>
            <a:ext cx="5390920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DEF’N: A SERIES OF ALGORITHMS THAT ENDEAVORS TO RECOGNIZE UNDERLYING RELATIONSHIPS/PATTERNS IN A SET OF DATA THROUGH A PROCESS THAT MIMICS THE WAY THE HUMAN BRAIN OPERATES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811582" y="-3840365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7"/>
                </a:lnTo>
                <a:lnTo>
                  <a:pt x="8944999" y="9233547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42900"/>
            <a:ext cx="11573996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Cont....</a:t>
            </a:r>
          </a:p>
        </p:txBody>
      </p:sp>
      <p:sp>
        <p:nvSpPr>
          <p:cNvPr id="4" name="Freeform 4"/>
          <p:cNvSpPr/>
          <p:nvPr/>
        </p:nvSpPr>
        <p:spPr>
          <a:xfrm>
            <a:off x="12756581" y="4166830"/>
            <a:ext cx="4242892" cy="5091470"/>
          </a:xfrm>
          <a:custGeom>
            <a:avLst/>
            <a:gdLst/>
            <a:ahLst/>
            <a:cxnLst/>
            <a:rect l="l" t="t" r="r" b="b"/>
            <a:pathLst>
              <a:path w="4242892" h="5091470">
                <a:moveTo>
                  <a:pt x="0" y="0"/>
                </a:moveTo>
                <a:lnTo>
                  <a:pt x="4242891" y="0"/>
                </a:lnTo>
                <a:lnTo>
                  <a:pt x="4242891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7152" y="5345557"/>
            <a:ext cx="7906929" cy="436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NEURON: </a:t>
            </a: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Individual unit That mimic the biological behavior of the brain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Layer: </a:t>
            </a: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set of neurons stacked together in a row, they make up a layer(Each layer is a collection of neurons)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Neural Network: </a:t>
            </a:r>
            <a:r>
              <a:rPr lang="en-US" sz="24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set of multiple layers piled next to each other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250445" y="-3840365"/>
            <a:ext cx="8944999" cy="9233547"/>
          </a:xfrm>
          <a:custGeom>
            <a:avLst/>
            <a:gdLst/>
            <a:ahLst/>
            <a:cxnLst/>
            <a:rect l="l" t="t" r="r" b="b"/>
            <a:pathLst>
              <a:path w="8944999" h="9233547">
                <a:moveTo>
                  <a:pt x="8944999" y="0"/>
                </a:moveTo>
                <a:lnTo>
                  <a:pt x="0" y="0"/>
                </a:lnTo>
                <a:lnTo>
                  <a:pt x="0" y="9233547"/>
                </a:lnTo>
                <a:lnTo>
                  <a:pt x="8944999" y="9233547"/>
                </a:lnTo>
                <a:lnTo>
                  <a:pt x="894499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42900"/>
            <a:ext cx="11573996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Architecture</a:t>
            </a:r>
          </a:p>
        </p:txBody>
      </p:sp>
      <p:sp>
        <p:nvSpPr>
          <p:cNvPr id="4" name="Freeform 4"/>
          <p:cNvSpPr/>
          <p:nvPr/>
        </p:nvSpPr>
        <p:spPr>
          <a:xfrm>
            <a:off x="12756581" y="4166830"/>
            <a:ext cx="4242892" cy="5091470"/>
          </a:xfrm>
          <a:custGeom>
            <a:avLst/>
            <a:gdLst/>
            <a:ahLst/>
            <a:cxnLst/>
            <a:rect l="l" t="t" r="r" b="b"/>
            <a:pathLst>
              <a:path w="4242892" h="5091470">
                <a:moveTo>
                  <a:pt x="0" y="0"/>
                </a:moveTo>
                <a:lnTo>
                  <a:pt x="4242891" y="0"/>
                </a:lnTo>
                <a:lnTo>
                  <a:pt x="4242891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7152" y="5345557"/>
            <a:ext cx="7906929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INPUT LAYER: RECEIVES FEATURES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HIDDEN LAYERS: EXTRACT PATTERNS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OUTPUT LAYER: PRODUCES PREDICTION</a:t>
            </a:r>
          </a:p>
          <a:p>
            <a:pPr algn="just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TT Interphases Bold"/>
              <a:ea typeface="TT Interphases Bold"/>
              <a:cs typeface="TT Interphases Bold"/>
              <a:sym typeface="TT Interphase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20827" y="9460422"/>
            <a:ext cx="112463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38B6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"THE DEPTH OF A NETWORK REFERS TO THE NUMBER OF HIDDEN LAYERS."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53856"/>
            <a:ext cx="9555294" cy="5650629"/>
          </a:xfrm>
          <a:custGeom>
            <a:avLst/>
            <a:gdLst/>
            <a:ahLst/>
            <a:cxnLst/>
            <a:rect l="l" t="t" r="r" b="b"/>
            <a:pathLst>
              <a:path w="9555294" h="5650629">
                <a:moveTo>
                  <a:pt x="0" y="0"/>
                </a:moveTo>
                <a:lnTo>
                  <a:pt x="9555294" y="0"/>
                </a:lnTo>
                <a:lnTo>
                  <a:pt x="9555294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35" r="-94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45674" y="1153856"/>
            <a:ext cx="9042326" cy="5775786"/>
          </a:xfrm>
          <a:custGeom>
            <a:avLst/>
            <a:gdLst/>
            <a:ahLst/>
            <a:cxnLst/>
            <a:rect l="l" t="t" r="r" b="b"/>
            <a:pathLst>
              <a:path w="9042326" h="5775786">
                <a:moveTo>
                  <a:pt x="0" y="0"/>
                </a:moveTo>
                <a:lnTo>
                  <a:pt x="9042326" y="0"/>
                </a:lnTo>
                <a:lnTo>
                  <a:pt x="9042326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659804" y="7141228"/>
            <a:ext cx="10215098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Pass input through the network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Each layer computes weighted sum + activation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Final layer produces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7141228"/>
            <a:ext cx="8830326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Works backward through the network to determine how each weight contributed to the error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68516" y="-39944"/>
            <a:ext cx="1175096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Forward &amp; Back Propagation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20219" y="-3685748"/>
            <a:ext cx="9889846" cy="9741498"/>
          </a:xfrm>
          <a:custGeom>
            <a:avLst/>
            <a:gdLst/>
            <a:ahLst/>
            <a:cxnLst/>
            <a:rect l="l" t="t" r="r" b="b"/>
            <a:pathLst>
              <a:path w="9889846" h="9741498">
                <a:moveTo>
                  <a:pt x="9889846" y="0"/>
                </a:moveTo>
                <a:lnTo>
                  <a:pt x="0" y="0"/>
                </a:lnTo>
                <a:lnTo>
                  <a:pt x="0" y="9741498"/>
                </a:lnTo>
                <a:lnTo>
                  <a:pt x="9889846" y="9741498"/>
                </a:lnTo>
                <a:lnTo>
                  <a:pt x="988984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58140" y="1946245"/>
            <a:ext cx="6101160" cy="2917946"/>
          </a:xfrm>
          <a:custGeom>
            <a:avLst/>
            <a:gdLst/>
            <a:ahLst/>
            <a:cxnLst/>
            <a:rect l="l" t="t" r="r" b="b"/>
            <a:pathLst>
              <a:path w="6101160" h="2917946">
                <a:moveTo>
                  <a:pt x="0" y="0"/>
                </a:moveTo>
                <a:lnTo>
                  <a:pt x="6101160" y="0"/>
                </a:lnTo>
                <a:lnTo>
                  <a:pt x="6101160" y="2917946"/>
                </a:lnTo>
                <a:lnTo>
                  <a:pt x="0" y="2917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24073" y="4864191"/>
            <a:ext cx="4569294" cy="1701333"/>
          </a:xfrm>
          <a:custGeom>
            <a:avLst/>
            <a:gdLst/>
            <a:ahLst/>
            <a:cxnLst/>
            <a:rect l="l" t="t" r="r" b="b"/>
            <a:pathLst>
              <a:path w="4569294" h="1701333">
                <a:moveTo>
                  <a:pt x="0" y="0"/>
                </a:moveTo>
                <a:lnTo>
                  <a:pt x="4569294" y="0"/>
                </a:lnTo>
                <a:lnTo>
                  <a:pt x="4569294" y="1701333"/>
                </a:lnTo>
                <a:lnTo>
                  <a:pt x="0" y="170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465964" y="462688"/>
            <a:ext cx="12669118" cy="178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300"/>
              </a:lnSpc>
            </a:pPr>
            <a:r>
              <a:rPr lang="en-US" sz="14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Inside a Neuron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652049"/>
            <a:ext cx="18288000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Weights = importance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Bias = shift</a:t>
            </a:r>
          </a:p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Activation = introduces non-linearity</a:t>
            </a: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Without activiation functions, the network would just be a linear equation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Macintosh PowerPoint</Application>
  <PresentationFormat>Custom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TT Interphases</vt:lpstr>
      <vt:lpstr>Arial</vt:lpstr>
      <vt:lpstr>TT Interphases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and Black Gradient 3D Liquid Holographic Illustrative Abstract Techology Company Presentation</dc:title>
  <cp:lastModifiedBy>Jayden Cruz</cp:lastModifiedBy>
  <cp:revision>2</cp:revision>
  <dcterms:created xsi:type="dcterms:W3CDTF">2006-08-16T00:00:00Z</dcterms:created>
  <dcterms:modified xsi:type="dcterms:W3CDTF">2026-02-24T16:55:34Z</dcterms:modified>
  <dc:identifier>DAHCM2M5HJg</dc:identifier>
</cp:coreProperties>
</file>